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5" r:id="rId3"/>
    <p:sldId id="271" r:id="rId4"/>
    <p:sldId id="267" r:id="rId5"/>
    <p:sldId id="259" r:id="rId6"/>
    <p:sldId id="260" r:id="rId7"/>
    <p:sldId id="262" r:id="rId8"/>
    <p:sldId id="261" r:id="rId9"/>
    <p:sldId id="266" r:id="rId10"/>
    <p:sldId id="268" r:id="rId11"/>
    <p:sldId id="270" r:id="rId12"/>
    <p:sldId id="272" r:id="rId13"/>
    <p:sldId id="269" r:id="rId14"/>
    <p:sldId id="257" r:id="rId15"/>
  </p:sldIdLst>
  <p:sldSz cx="9144000" cy="6858000" type="screen4x3"/>
  <p:notesSz cx="7045325" cy="9345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hree" initials="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944"/>
        <p:guide pos="221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2974" cy="467281"/>
          </a:xfrm>
          <a:prstGeom prst="rect">
            <a:avLst/>
          </a:prstGeom>
        </p:spPr>
        <p:txBody>
          <a:bodyPr vert="horz" lIns="93662" tIns="46831" rIns="93662" bIns="4683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0721" y="0"/>
            <a:ext cx="3052974" cy="467281"/>
          </a:xfrm>
          <a:prstGeom prst="rect">
            <a:avLst/>
          </a:prstGeom>
        </p:spPr>
        <p:txBody>
          <a:bodyPr vert="horz" lIns="93662" tIns="46831" rIns="93662" bIns="46831" rtlCol="0"/>
          <a:lstStyle>
            <a:lvl1pPr algn="r">
              <a:defRPr sz="1200"/>
            </a:lvl1pPr>
          </a:lstStyle>
          <a:p>
            <a:fld id="{73A6B4A2-A58F-47A7-A172-45F858208DBC}" type="datetimeFigureOut">
              <a:rPr lang="en-US" smtClean="0"/>
              <a:pPr/>
              <a:t>28/09/2016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76710"/>
            <a:ext cx="3052974" cy="467281"/>
          </a:xfrm>
          <a:prstGeom prst="rect">
            <a:avLst/>
          </a:prstGeom>
        </p:spPr>
        <p:txBody>
          <a:bodyPr vert="horz" lIns="93662" tIns="46831" rIns="93662" bIns="4683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0721" y="8876710"/>
            <a:ext cx="3052974" cy="467281"/>
          </a:xfrm>
          <a:prstGeom prst="rect">
            <a:avLst/>
          </a:prstGeom>
        </p:spPr>
        <p:txBody>
          <a:bodyPr vert="horz" lIns="93662" tIns="46831" rIns="93662" bIns="46831" rtlCol="0" anchor="b"/>
          <a:lstStyle>
            <a:lvl1pPr algn="r">
              <a:defRPr sz="1200"/>
            </a:lvl1pPr>
          </a:lstStyle>
          <a:p>
            <a:fld id="{5D7511CF-5043-4124-A279-1BD43EE23B6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2974" cy="467281"/>
          </a:xfrm>
          <a:prstGeom prst="rect">
            <a:avLst/>
          </a:prstGeom>
        </p:spPr>
        <p:txBody>
          <a:bodyPr vert="horz" lIns="93662" tIns="46831" rIns="93662" bIns="4683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0721" y="0"/>
            <a:ext cx="3052974" cy="467281"/>
          </a:xfrm>
          <a:prstGeom prst="rect">
            <a:avLst/>
          </a:prstGeom>
        </p:spPr>
        <p:txBody>
          <a:bodyPr vert="horz" lIns="93662" tIns="46831" rIns="93662" bIns="46831" rtlCol="0"/>
          <a:lstStyle>
            <a:lvl1pPr algn="r">
              <a:defRPr sz="1200"/>
            </a:lvl1pPr>
          </a:lstStyle>
          <a:p>
            <a:fld id="{31A487CF-2C44-4ABC-91C4-AC30220C4DA7}" type="datetimeFigureOut">
              <a:rPr lang="en-US" smtClean="0"/>
              <a:pPr/>
              <a:t>28/09/2016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7450" y="701675"/>
            <a:ext cx="4670425" cy="35036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662" tIns="46831" rIns="93662" bIns="468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4533" y="4439166"/>
            <a:ext cx="5636260" cy="4205526"/>
          </a:xfrm>
          <a:prstGeom prst="rect">
            <a:avLst/>
          </a:prstGeom>
        </p:spPr>
        <p:txBody>
          <a:bodyPr vert="horz" lIns="93662" tIns="46831" rIns="93662" bIns="468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76710"/>
            <a:ext cx="3052974" cy="467281"/>
          </a:xfrm>
          <a:prstGeom prst="rect">
            <a:avLst/>
          </a:prstGeom>
        </p:spPr>
        <p:txBody>
          <a:bodyPr vert="horz" lIns="93662" tIns="46831" rIns="93662" bIns="4683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0721" y="8876710"/>
            <a:ext cx="3052974" cy="467281"/>
          </a:xfrm>
          <a:prstGeom prst="rect">
            <a:avLst/>
          </a:prstGeom>
        </p:spPr>
        <p:txBody>
          <a:bodyPr vert="horz" lIns="93662" tIns="46831" rIns="93662" bIns="46831" rtlCol="0" anchor="b"/>
          <a:lstStyle>
            <a:lvl1pPr algn="r">
              <a:defRPr sz="1200"/>
            </a:lvl1pPr>
          </a:lstStyle>
          <a:p>
            <a:fld id="{B25337FD-BE2C-43BC-9B1A-81867459645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337FD-BE2C-43BC-9B1A-81867459645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C46E5-B8D0-4ABC-8C63-A9C9635FADB4}" type="datetime1">
              <a:rPr lang="en-US" smtClean="0"/>
              <a:pPr/>
              <a:t>28/09/2016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05A8-6FC6-4CAA-A0FE-31F37350EFF3}" type="datetime1">
              <a:rPr lang="en-US" smtClean="0"/>
              <a:pPr/>
              <a:t>28/09/2016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08981-80EC-441C-A4B5-DFF9DC973151}" type="datetime1">
              <a:rPr lang="en-US" smtClean="0"/>
              <a:pPr/>
              <a:t>28/09/2016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D915B-73BA-43E5-BF66-63FCC87FE7B0}" type="datetime1">
              <a:rPr lang="en-US" smtClean="0"/>
              <a:pPr/>
              <a:t>28/09/2016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1CE26-1D79-4FFE-8E3A-BD8BC8AD11FD}" type="datetime1">
              <a:rPr lang="en-US" smtClean="0"/>
              <a:pPr/>
              <a:t>28/09/2016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8E31-BC19-4E9F-B235-6534F28E782B}" type="datetime1">
              <a:rPr lang="en-US" smtClean="0"/>
              <a:pPr/>
              <a:t>28/09/2016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81560-6E34-45AB-8A40-BC727639E45C}" type="datetime1">
              <a:rPr lang="en-US" smtClean="0"/>
              <a:pPr/>
              <a:t>28/09/2016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175E0-77F8-4A27-A575-DD7084B7220E}" type="datetime1">
              <a:rPr lang="en-US" smtClean="0"/>
              <a:pPr/>
              <a:t>28/09/2016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6B42-B554-456F-940F-033DF3D33764}" type="datetime1">
              <a:rPr lang="en-US" smtClean="0"/>
              <a:pPr/>
              <a:t>28/09/2016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51E08-7323-4DB5-A78A-D4E1B209F4D8}" type="datetime1">
              <a:rPr lang="en-US" smtClean="0"/>
              <a:pPr/>
              <a:t>28/09/2016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D04BB-623E-46B7-A9AB-6A5976F14D1A}" type="datetime1">
              <a:rPr lang="en-US" smtClean="0"/>
              <a:pPr/>
              <a:t>28/09/2016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18E86-BD98-45D8-8E19-E266EFA30155}" type="datetime1">
              <a:rPr lang="en-US" smtClean="0"/>
              <a:pPr/>
              <a:t>28/09/2016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LOC%20Exercise.docx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hyperlink" Target="LOC%20Key.doc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Rio%20Replay_%20Women's%20Freestyle%2058kg%20Bronze%20Medal%20Match%20B(1).mp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Best%20motivational%20video%202016%20_%20Best%20Inspirational%20Video%20ever%20_%20Keep%20walking(1).mp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Bajaj%20Avenger-%20Feel%20Like%20God%20'Rat%20Race'%20-%20YouTube%5bvia%20torchbrowser.com%5d.mp4" TargetMode="Externa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1905000"/>
          </a:xfrm>
        </p:spPr>
        <p:txBody>
          <a:bodyPr>
            <a:normAutofit fontScale="85000" lnSpcReduction="20000"/>
          </a:bodyPr>
          <a:lstStyle/>
          <a:p>
            <a:r>
              <a:rPr lang="en-US" sz="3500" dirty="0" err="1" smtClean="0"/>
              <a:t>Sarang</a:t>
            </a:r>
            <a:r>
              <a:rPr lang="en-US" sz="3500" dirty="0" smtClean="0"/>
              <a:t> </a:t>
            </a:r>
            <a:r>
              <a:rPr lang="en-US" sz="3500" dirty="0" err="1" smtClean="0"/>
              <a:t>Bhola</a:t>
            </a:r>
            <a:endParaRPr lang="en-US" sz="3500" dirty="0" smtClean="0"/>
          </a:p>
          <a:p>
            <a:r>
              <a:rPr lang="en-US" sz="2600" dirty="0" smtClean="0"/>
              <a:t>Associate Professor,</a:t>
            </a:r>
          </a:p>
          <a:p>
            <a:r>
              <a:rPr lang="en-US" sz="2600" dirty="0" err="1" smtClean="0"/>
              <a:t>Karmaveer</a:t>
            </a:r>
            <a:r>
              <a:rPr lang="en-US" sz="2600" dirty="0" smtClean="0"/>
              <a:t> </a:t>
            </a:r>
            <a:r>
              <a:rPr lang="en-US" sz="2600" dirty="0" err="1" smtClean="0"/>
              <a:t>Bhaurao</a:t>
            </a:r>
            <a:r>
              <a:rPr lang="en-US" sz="2600" dirty="0" smtClean="0"/>
              <a:t> </a:t>
            </a:r>
            <a:r>
              <a:rPr lang="en-US" sz="2600" dirty="0" err="1" smtClean="0"/>
              <a:t>Patil</a:t>
            </a:r>
            <a:r>
              <a:rPr lang="en-US" sz="2600" dirty="0" smtClean="0"/>
              <a:t> Institute of Management Studies and Research,</a:t>
            </a:r>
          </a:p>
          <a:p>
            <a:r>
              <a:rPr lang="en-US" sz="2600" dirty="0" err="1" smtClean="0"/>
              <a:t>Satara</a:t>
            </a:r>
            <a:r>
              <a:rPr lang="en-US" sz="2600" dirty="0" smtClean="0"/>
              <a:t>.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868362"/>
            <a:ext cx="7086600" cy="808038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Thumb Rules – to remain motivated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5000"/>
            <a:ext cx="7543800" cy="33528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en-US" sz="2800" dirty="0" smtClean="0"/>
              <a:t>Never expect too much too soon</a:t>
            </a:r>
          </a:p>
          <a:p>
            <a:pPr>
              <a:lnSpc>
                <a:spcPct val="120000"/>
              </a:lnSpc>
            </a:pPr>
            <a:r>
              <a:rPr lang="en-US" sz="2800" dirty="0" smtClean="0"/>
              <a:t>Set realistic goals - Know what you want in life</a:t>
            </a:r>
          </a:p>
          <a:p>
            <a:pPr>
              <a:lnSpc>
                <a:spcPct val="120000"/>
              </a:lnSpc>
            </a:pPr>
            <a:r>
              <a:rPr lang="en-US" sz="2800" dirty="0" smtClean="0"/>
              <a:t>Fulfill your promises</a:t>
            </a:r>
          </a:p>
          <a:p>
            <a:pPr>
              <a:lnSpc>
                <a:spcPct val="120000"/>
              </a:lnSpc>
            </a:pPr>
            <a:r>
              <a:rPr lang="en-US" sz="2800" dirty="0" smtClean="0"/>
              <a:t>Do not imitate anyone but learn from everyone</a:t>
            </a:r>
          </a:p>
          <a:p>
            <a:pPr>
              <a:lnSpc>
                <a:spcPct val="120000"/>
              </a:lnSpc>
            </a:pPr>
            <a:r>
              <a:rPr lang="en-US" sz="2800" dirty="0" smtClean="0"/>
              <a:t>Keep stress at a bay </a:t>
            </a:r>
          </a:p>
          <a:p>
            <a:pPr>
              <a:lnSpc>
                <a:spcPct val="120000"/>
              </a:lnSpc>
            </a:pPr>
            <a:r>
              <a:rPr lang="en-US" sz="2800" dirty="0" smtClean="0"/>
              <a:t>Always have a plan B</a:t>
            </a:r>
          </a:p>
          <a:p>
            <a:pPr>
              <a:lnSpc>
                <a:spcPct val="120000"/>
              </a:lnSpc>
            </a:pPr>
            <a:r>
              <a:rPr lang="en-US" sz="2800" dirty="0" smtClean="0"/>
              <a:t>Accept responsibility for the things you do and think 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6172200" cy="808038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Performance - success</a:t>
            </a:r>
            <a:endParaRPr lang="en-US" sz="3200" dirty="0"/>
          </a:p>
        </p:txBody>
      </p:sp>
      <p:pic>
        <p:nvPicPr>
          <p:cNvPr id="5" name="Content Placeholder 4" descr="motivation-35-72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3001" y="1234282"/>
            <a:ext cx="6781799" cy="5086349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457200"/>
            <a:ext cx="7010400" cy="960438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Goal Congruence </a:t>
            </a:r>
            <a:endParaRPr lang="en-US" sz="3200" dirty="0"/>
          </a:p>
        </p:txBody>
      </p:sp>
      <p:pic>
        <p:nvPicPr>
          <p:cNvPr id="5" name="Content Placeholder 4" descr="Goal Congruance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0" y="1561539"/>
            <a:ext cx="6019800" cy="438206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27038"/>
            <a:ext cx="4876800" cy="868362"/>
          </a:xfrm>
        </p:spPr>
        <p:txBody>
          <a:bodyPr>
            <a:normAutofit fontScale="90000"/>
          </a:bodyPr>
          <a:lstStyle/>
          <a:p>
            <a:pPr algn="l"/>
            <a:r>
              <a:rPr lang="en-US" sz="2000" dirty="0" smtClean="0"/>
              <a:t>Exercise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LOC and Motivation </a:t>
            </a:r>
            <a:endParaRPr lang="en-US" sz="3200" dirty="0"/>
          </a:p>
        </p:txBody>
      </p:sp>
      <p:pic>
        <p:nvPicPr>
          <p:cNvPr id="5" name="Content Placeholder 4" descr="LocusofControl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47800" y="1600200"/>
            <a:ext cx="5840211" cy="2501106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219200" y="4800600"/>
            <a:ext cx="49530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hlinkClick r:id="rId3" action="ppaction://hlinkfile"/>
              </a:rPr>
              <a:t>Any Locus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hlinkClick r:id="rId3" action="ppaction://hlinkfile"/>
              </a:rPr>
              <a:t> of Control Test available on Web Engine </a:t>
            </a: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  <a:hlinkClick r:id="rId3" action="ppaction://hlinkfile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+mj-lt"/>
                <a:ea typeface="+mj-ea"/>
                <a:cs typeface="+mj-cs"/>
                <a:hlinkClick r:id="rId4" action="ppaction://hlinkfile"/>
              </a:rPr>
              <a:t>LOC </a:t>
            </a:r>
            <a:r>
              <a:rPr lang="en-US" dirty="0" smtClean="0">
                <a:latin typeface="+mj-lt"/>
                <a:ea typeface="+mj-ea"/>
                <a:cs typeface="+mj-cs"/>
                <a:hlinkClick r:id="rId4" action="ppaction://hlinkfile"/>
              </a:rPr>
              <a:t>Key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52800"/>
            <a:ext cx="6745287" cy="10541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Discussion </a:t>
            </a:r>
            <a:endParaRPr lang="en-US" sz="48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62000" y="1447800"/>
            <a:ext cx="7772400" cy="106680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Think  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BIG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……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this topic ?</a:t>
            </a:r>
          </a:p>
          <a:p>
            <a:r>
              <a:rPr lang="en-US" dirty="0" smtClean="0"/>
              <a:t>WHAT  it is  about ?</a:t>
            </a:r>
          </a:p>
          <a:p>
            <a:r>
              <a:rPr lang="en-US" dirty="0" smtClean="0"/>
              <a:t>HOW to get over there ? 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sz="2000" dirty="0" smtClean="0"/>
              <a:t>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868362"/>
            <a:ext cx="6248400" cy="808038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Takeaways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981200"/>
            <a:ext cx="6858000" cy="34290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Real Heroes – Motivational Source</a:t>
            </a:r>
          </a:p>
          <a:p>
            <a:r>
              <a:rPr lang="en-US" sz="2400" dirty="0" smtClean="0"/>
              <a:t>Basics of Motivation</a:t>
            </a:r>
          </a:p>
          <a:p>
            <a:r>
              <a:rPr lang="en-US" sz="2400" dirty="0" smtClean="0"/>
              <a:t>Self Evaluation of Goals</a:t>
            </a:r>
          </a:p>
          <a:p>
            <a:r>
              <a:rPr lang="en-US" sz="2400" dirty="0" smtClean="0"/>
              <a:t>Getting Over Frustration</a:t>
            </a:r>
          </a:p>
          <a:p>
            <a:r>
              <a:rPr lang="en-US" sz="2400" dirty="0" smtClean="0"/>
              <a:t>Thumb Rules – to remain motivated</a:t>
            </a:r>
          </a:p>
          <a:p>
            <a:r>
              <a:rPr lang="en-US" sz="2400" dirty="0" smtClean="0"/>
              <a:t>Your Own LOC </a:t>
            </a:r>
          </a:p>
          <a:p>
            <a:endParaRPr lang="en-US" dirty="0" smtClean="0"/>
          </a:p>
          <a:p>
            <a:pPr>
              <a:buNone/>
            </a:pPr>
            <a:r>
              <a:rPr lang="en-US" sz="1900" dirty="0" smtClean="0"/>
              <a:t>Video of </a:t>
            </a:r>
            <a:r>
              <a:rPr lang="en-US" sz="1900" dirty="0" err="1" smtClean="0"/>
              <a:t>Sakshi</a:t>
            </a:r>
            <a:r>
              <a:rPr lang="en-US" sz="1900" dirty="0" smtClean="0"/>
              <a:t> </a:t>
            </a:r>
            <a:r>
              <a:rPr lang="en-US" sz="1900" dirty="0" err="1" smtClean="0"/>
              <a:t>Malik</a:t>
            </a:r>
            <a:r>
              <a:rPr lang="en-US" sz="1900" dirty="0" smtClean="0"/>
              <a:t> </a:t>
            </a:r>
            <a:r>
              <a:rPr lang="en-US" sz="1900" dirty="0" smtClean="0"/>
              <a:t> Rio Olympic match for Bonze medal </a:t>
            </a:r>
            <a:r>
              <a:rPr lang="en-US" sz="1900" dirty="0" smtClean="0">
                <a:hlinkClick r:id="rId2" action="ppaction://hlinkfile"/>
              </a:rPr>
              <a:t>…</a:t>
            </a:r>
            <a:endParaRPr lang="en-US" sz="1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09801"/>
            <a:ext cx="7239000" cy="2590799"/>
          </a:xfrm>
        </p:spPr>
        <p:txBody>
          <a:bodyPr/>
          <a:lstStyle/>
          <a:p>
            <a:r>
              <a:rPr lang="en-US" sz="2400" dirty="0" err="1" smtClean="0"/>
              <a:t>Sakshi</a:t>
            </a:r>
            <a:r>
              <a:rPr lang="en-US" sz="2400" dirty="0" smtClean="0"/>
              <a:t> </a:t>
            </a:r>
            <a:r>
              <a:rPr lang="en-US" sz="2400" dirty="0" err="1" smtClean="0"/>
              <a:t>Malik</a:t>
            </a:r>
            <a:r>
              <a:rPr lang="en-US" sz="2400" dirty="0" smtClean="0"/>
              <a:t>, PV </a:t>
            </a:r>
            <a:r>
              <a:rPr lang="en-US" sz="2400" dirty="0" err="1" smtClean="0"/>
              <a:t>Sindhu</a:t>
            </a:r>
            <a:endParaRPr lang="en-US" sz="2400" dirty="0" smtClean="0"/>
          </a:p>
          <a:p>
            <a:r>
              <a:rPr lang="en-US" sz="2400" dirty="0" err="1" smtClean="0"/>
              <a:t>Jiva</a:t>
            </a:r>
            <a:r>
              <a:rPr lang="en-US" sz="2400" dirty="0" smtClean="0"/>
              <a:t> </a:t>
            </a:r>
            <a:r>
              <a:rPr lang="en-US" sz="2400" dirty="0" err="1" smtClean="0"/>
              <a:t>Mahal</a:t>
            </a:r>
            <a:r>
              <a:rPr lang="en-US" sz="2400" dirty="0" smtClean="0"/>
              <a:t>, Shiva </a:t>
            </a:r>
            <a:r>
              <a:rPr lang="en-US" sz="2400" dirty="0" err="1" smtClean="0"/>
              <a:t>Kashid</a:t>
            </a:r>
            <a:r>
              <a:rPr lang="en-US" sz="2400" dirty="0" smtClean="0"/>
              <a:t> for </a:t>
            </a:r>
            <a:r>
              <a:rPr lang="en-US" sz="2400" dirty="0" err="1" smtClean="0"/>
              <a:t>Chh</a:t>
            </a:r>
            <a:r>
              <a:rPr lang="en-US" sz="2400" dirty="0" smtClean="0"/>
              <a:t>. </a:t>
            </a:r>
            <a:r>
              <a:rPr lang="en-US" sz="2400" dirty="0" err="1" smtClean="0"/>
              <a:t>Shivaji</a:t>
            </a:r>
            <a:r>
              <a:rPr lang="en-US" sz="2400" dirty="0" smtClean="0"/>
              <a:t> Maharaja</a:t>
            </a:r>
          </a:p>
          <a:p>
            <a:r>
              <a:rPr lang="en-US" sz="2400" dirty="0" err="1" smtClean="0"/>
              <a:t>Laxmibai</a:t>
            </a:r>
            <a:r>
              <a:rPr lang="en-US" sz="2400" dirty="0" smtClean="0"/>
              <a:t> </a:t>
            </a:r>
            <a:r>
              <a:rPr lang="en-US" sz="2400" dirty="0" err="1" smtClean="0"/>
              <a:t>Patil</a:t>
            </a:r>
            <a:r>
              <a:rPr lang="en-US" sz="2400" dirty="0" smtClean="0"/>
              <a:t> – </a:t>
            </a:r>
            <a:r>
              <a:rPr lang="en-US" sz="2400" dirty="0" err="1" smtClean="0"/>
              <a:t>Rayat</a:t>
            </a:r>
            <a:r>
              <a:rPr lang="en-US" sz="2400" dirty="0" smtClean="0"/>
              <a:t> </a:t>
            </a:r>
            <a:r>
              <a:rPr lang="en-US" sz="2400" dirty="0" err="1" smtClean="0"/>
              <a:t>Shikshan</a:t>
            </a:r>
            <a:r>
              <a:rPr lang="en-US" sz="2400" dirty="0" smtClean="0"/>
              <a:t> </a:t>
            </a:r>
            <a:r>
              <a:rPr lang="en-US" sz="2400" dirty="0" err="1" smtClean="0"/>
              <a:t>Sanstha</a:t>
            </a:r>
            <a:endParaRPr lang="en-US" sz="2400" dirty="0" smtClean="0"/>
          </a:p>
          <a:p>
            <a:r>
              <a:rPr lang="en-US" sz="2400" dirty="0" smtClean="0"/>
              <a:t>Indian Soldiers </a:t>
            </a:r>
          </a:p>
          <a:p>
            <a:r>
              <a:rPr lang="en-US" sz="2400" dirty="0" err="1" smtClean="0"/>
              <a:t>Nagare</a:t>
            </a:r>
            <a:r>
              <a:rPr lang="en-US" sz="2400" dirty="0" smtClean="0"/>
              <a:t> </a:t>
            </a:r>
            <a:r>
              <a:rPr lang="en-US" sz="2400" dirty="0" err="1" smtClean="0"/>
              <a:t>Patil</a:t>
            </a:r>
            <a:r>
              <a:rPr lang="en-US" sz="2400" dirty="0" smtClean="0"/>
              <a:t> – </a:t>
            </a:r>
            <a:r>
              <a:rPr lang="en-US" sz="2400" dirty="0" err="1" smtClean="0"/>
              <a:t>Taj</a:t>
            </a:r>
            <a:r>
              <a:rPr lang="en-US" sz="2400" dirty="0" smtClean="0"/>
              <a:t> Attack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868362"/>
            <a:ext cx="7010400" cy="960438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Real Heroes: Most Motivated People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33400"/>
            <a:ext cx="6248400" cy="884238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Motivation</a:t>
            </a:r>
            <a:endParaRPr lang="en-US" sz="3200" dirty="0"/>
          </a:p>
        </p:txBody>
      </p:sp>
      <p:sp useBgFill="1"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1"/>
            <a:ext cx="8229600" cy="32003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	</a:t>
            </a:r>
            <a:r>
              <a:rPr lang="en-US" sz="2400" dirty="0" smtClean="0"/>
              <a:t>Motivation is a personal trait – incorrect.</a:t>
            </a:r>
          </a:p>
          <a:p>
            <a:pPr>
              <a:buNone/>
            </a:pPr>
            <a:endParaRPr lang="en-US" sz="2400" dirty="0" smtClean="0"/>
          </a:p>
          <a:p>
            <a:pPr algn="just">
              <a:buNone/>
            </a:pPr>
            <a:r>
              <a:rPr lang="en-US" sz="2400" dirty="0" smtClean="0"/>
              <a:t>	Motivation is the processes that account for an individual’s </a:t>
            </a:r>
            <a:r>
              <a:rPr lang="en-US" sz="2400" dirty="0" smtClean="0">
                <a:solidFill>
                  <a:srgbClr val="00B050"/>
                </a:solidFill>
              </a:rPr>
              <a:t>intensity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B050"/>
                </a:solidFill>
              </a:rPr>
              <a:t>direction</a:t>
            </a:r>
            <a:r>
              <a:rPr lang="en-US" sz="2400" dirty="0" smtClean="0"/>
              <a:t> and </a:t>
            </a:r>
            <a:r>
              <a:rPr lang="en-US" sz="2400" dirty="0" smtClean="0">
                <a:solidFill>
                  <a:srgbClr val="00B050"/>
                </a:solidFill>
              </a:rPr>
              <a:t>persistence</a:t>
            </a:r>
            <a:r>
              <a:rPr lang="en-US" sz="2400" dirty="0" smtClean="0"/>
              <a:t> of efforts toward attaining a goal. </a:t>
            </a:r>
          </a:p>
          <a:p>
            <a:pPr algn="just">
              <a:buNone/>
            </a:pPr>
            <a:endParaRPr lang="en-US" sz="2800" dirty="0" smtClean="0"/>
          </a:p>
          <a:p>
            <a:pPr algn="just">
              <a:buNone/>
            </a:pPr>
            <a:r>
              <a:rPr lang="en-US" sz="2400" dirty="0" smtClean="0"/>
              <a:t>	</a:t>
            </a:r>
            <a:r>
              <a:rPr lang="en-US" sz="1800" dirty="0" smtClean="0"/>
              <a:t>Best Motivational Video </a:t>
            </a:r>
            <a:r>
              <a:rPr lang="en-US" sz="1800" dirty="0" smtClean="0">
                <a:hlinkClick r:id="rId3" action="ppaction://hlinkfile"/>
              </a:rPr>
              <a:t>–</a:t>
            </a:r>
            <a:r>
              <a:rPr lang="en-US" sz="1800" dirty="0" smtClean="0"/>
              <a:t> Keep walking </a:t>
            </a:r>
            <a:r>
              <a:rPr lang="en-US" sz="1800" dirty="0" smtClean="0">
                <a:hlinkClick r:id="rId3" action="ppaction://hlinkfile"/>
              </a:rPr>
              <a:t>–</a:t>
            </a:r>
            <a:r>
              <a:rPr lang="en-US" sz="1800" dirty="0" smtClean="0"/>
              <a:t> by SmartKeeda.com</a:t>
            </a:r>
            <a:r>
              <a:rPr lang="en-US" sz="1800" dirty="0" smtClean="0">
                <a:hlinkClick r:id="rId3" action="ppaction://hlinkfile"/>
              </a:rPr>
              <a:t>….</a:t>
            </a:r>
            <a:r>
              <a:rPr lang="en-US" sz="1800" dirty="0" smtClean="0"/>
              <a:t>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086600" cy="960438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Theories of Motivation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93837"/>
            <a:ext cx="640080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4000" dirty="0" smtClean="0"/>
              <a:t>Early theories of motivation</a:t>
            </a:r>
          </a:p>
          <a:p>
            <a:r>
              <a:rPr lang="en-US" dirty="0" smtClean="0"/>
              <a:t>Hierarchy of needs theory</a:t>
            </a:r>
          </a:p>
          <a:p>
            <a:r>
              <a:rPr lang="en-US" dirty="0" smtClean="0"/>
              <a:t>Theory X and theory Y</a:t>
            </a:r>
          </a:p>
          <a:p>
            <a:r>
              <a:rPr lang="en-US" dirty="0" smtClean="0"/>
              <a:t>Two factor theory</a:t>
            </a:r>
          </a:p>
          <a:p>
            <a:pPr>
              <a:buNone/>
            </a:pPr>
            <a:r>
              <a:rPr lang="en-US" sz="4000" dirty="0" smtClean="0"/>
              <a:t>Contemporary theories of motivation</a:t>
            </a:r>
          </a:p>
          <a:p>
            <a:r>
              <a:rPr lang="en-US" dirty="0" smtClean="0"/>
              <a:t>ERG theory</a:t>
            </a:r>
          </a:p>
          <a:p>
            <a:r>
              <a:rPr lang="en-US" dirty="0" smtClean="0"/>
              <a:t>McClelland’s theory of needs</a:t>
            </a:r>
          </a:p>
          <a:p>
            <a:r>
              <a:rPr lang="en-US" dirty="0" smtClean="0"/>
              <a:t>Cognitive evaluation theory</a:t>
            </a:r>
          </a:p>
          <a:p>
            <a:r>
              <a:rPr lang="en-US" dirty="0" smtClean="0"/>
              <a:t>Goal setting theory</a:t>
            </a:r>
          </a:p>
          <a:p>
            <a:r>
              <a:rPr lang="en-US" dirty="0" smtClean="0"/>
              <a:t>Reinforcement theory </a:t>
            </a:r>
          </a:p>
          <a:p>
            <a:r>
              <a:rPr lang="en-US" dirty="0" smtClean="0"/>
              <a:t>Equity theory</a:t>
            </a:r>
          </a:p>
          <a:p>
            <a:r>
              <a:rPr lang="en-US" dirty="0" smtClean="0"/>
              <a:t>Expectancy theory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Kinds of Motivation</a:t>
            </a:r>
            <a:endParaRPr lang="en-US" sz="3200" dirty="0"/>
          </a:p>
        </p:txBody>
      </p:sp>
      <p:pic>
        <p:nvPicPr>
          <p:cNvPr id="4" name="Content Placeholder 3" descr="140120-the-right-motivatio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1143000"/>
            <a:ext cx="2819400" cy="2114550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Content Placeholder 3" descr="Motivatio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1600" y="1752600"/>
            <a:ext cx="3603717" cy="4038600"/>
          </a:xfrm>
          <a:prstGeom prst="rect">
            <a:avLst/>
          </a:prstGeom>
        </p:spPr>
      </p:pic>
      <p:pic>
        <p:nvPicPr>
          <p:cNvPr id="7" name="Picture 6" descr="Total reward system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1" y="3357563"/>
            <a:ext cx="4357895" cy="32718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3581400" cy="9779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B050"/>
                </a:solidFill>
              </a:rPr>
              <a:t>Goals of Life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581400" cy="46910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2400" dirty="0" smtClean="0"/>
              <a:t>SUCCESS = </a:t>
            </a:r>
          </a:p>
          <a:p>
            <a:r>
              <a:rPr lang="en-US" sz="2400" dirty="0" smtClean="0"/>
              <a:t>DREAMS +EFFORTS + TIME</a:t>
            </a:r>
          </a:p>
          <a:p>
            <a:endParaRPr lang="en-US" dirty="0" smtClean="0"/>
          </a:p>
          <a:p>
            <a:r>
              <a:rPr lang="en-US" sz="2000" dirty="0" smtClean="0"/>
              <a:t>Ladders of objects in Life 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spcBef>
                <a:spcPts val="0"/>
              </a:spcBef>
            </a:pPr>
            <a:r>
              <a:rPr lang="en-US" sz="2000" dirty="0" smtClean="0"/>
              <a:t>Your positioning in the life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Your positioning into society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400" dirty="0" smtClean="0"/>
              <a:t>HAPPINESS </a:t>
            </a:r>
          </a:p>
          <a:p>
            <a:r>
              <a:rPr lang="en-US" sz="1600" dirty="0" smtClean="0">
                <a:hlinkClick r:id="rId2" action="ppaction://hlinkfile"/>
              </a:rPr>
              <a:t>Advertisement of Bajaj Avenger – rat and cat race…..</a:t>
            </a:r>
            <a:endParaRPr lang="en-US" sz="1600" dirty="0"/>
          </a:p>
        </p:txBody>
      </p:sp>
      <p:pic>
        <p:nvPicPr>
          <p:cNvPr id="5" name="Content Placeholder 4" descr="self-improvement-tips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114800" y="1905001"/>
            <a:ext cx="4572000" cy="32004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4724400" cy="914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dirty="0" smtClean="0"/>
              <a:t>Frustration – Getting over it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373379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Four wheel </a:t>
            </a:r>
            <a:r>
              <a:rPr lang="en-US" sz="2400" dirty="0" smtClean="0"/>
              <a:t>   </a:t>
            </a:r>
            <a:r>
              <a:rPr lang="en-US" sz="1800" dirty="0" smtClean="0"/>
              <a:t>You tube video on square wheel car drive </a:t>
            </a:r>
            <a:endParaRPr lang="en-US" sz="1800" dirty="0" smtClean="0"/>
          </a:p>
          <a:p>
            <a:r>
              <a:rPr lang="en-US" sz="2400" dirty="0" smtClean="0"/>
              <a:t>Remedies for frustration 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Hobbies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Listen to music/videos 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Listen to thought leaders/videos 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Meditation , take a walk, go to nature 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Spend time with friends 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Meet your ideals 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Go through successful memories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Picture 4" descr="Square Whee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5400" y="3505200"/>
            <a:ext cx="3924586" cy="2133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336</TotalTime>
  <Words>318</Words>
  <Application>Microsoft Office PowerPoint</Application>
  <PresentationFormat>On-screen Show (4:3)</PresentationFormat>
  <Paragraphs>102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Motivation</vt:lpstr>
      <vt:lpstr>Slide 2</vt:lpstr>
      <vt:lpstr>Takeaways </vt:lpstr>
      <vt:lpstr>Real Heroes: Most Motivated People </vt:lpstr>
      <vt:lpstr>Motivation</vt:lpstr>
      <vt:lpstr>Theories of Motivation</vt:lpstr>
      <vt:lpstr>Kinds of Motivation</vt:lpstr>
      <vt:lpstr>Goals of Life</vt:lpstr>
      <vt:lpstr>Frustration – Getting over it</vt:lpstr>
      <vt:lpstr>Thumb Rules – to remain motivated </vt:lpstr>
      <vt:lpstr>Performance - success</vt:lpstr>
      <vt:lpstr>Goal Congruence </vt:lpstr>
      <vt:lpstr>Exercise LOC and Motivation </vt:lpstr>
      <vt:lpstr>Slide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Motivation</dc:title>
  <dc:creator>shree</dc:creator>
  <cp:lastModifiedBy>shree</cp:lastModifiedBy>
  <cp:revision>95</cp:revision>
  <dcterms:created xsi:type="dcterms:W3CDTF">2006-08-16T00:00:00Z</dcterms:created>
  <dcterms:modified xsi:type="dcterms:W3CDTF">2016-09-28T01:25:20Z</dcterms:modified>
</cp:coreProperties>
</file>