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71" r:id="rId4"/>
    <p:sldId id="267" r:id="rId5"/>
    <p:sldId id="259" r:id="rId6"/>
    <p:sldId id="260" r:id="rId7"/>
    <p:sldId id="262" r:id="rId8"/>
    <p:sldId id="261" r:id="rId9"/>
    <p:sldId id="266" r:id="rId10"/>
    <p:sldId id="268" r:id="rId11"/>
    <p:sldId id="270" r:id="rId12"/>
    <p:sldId id="272" r:id="rId13"/>
    <p:sldId id="269" r:id="rId14"/>
    <p:sldId id="257" r:id="rId15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ree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44"/>
        <p:guide pos="221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73A6B4A2-A58F-47A7-A172-45F858208DBC}" type="datetimeFigureOut">
              <a:rPr lang="en-US" smtClean="0"/>
              <a:pPr/>
              <a:t>28/09/2016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5D7511CF-5043-4124-A279-1BD43EE23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31A487CF-2C44-4ABC-91C4-AC30220C4DA7}" type="datetimeFigureOut">
              <a:rPr lang="en-US" smtClean="0"/>
              <a:pPr/>
              <a:t>28/09/2016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B25337FD-BE2C-43BC-9B1A-818674596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337FD-BE2C-43BC-9B1A-8186745964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46E5-B8D0-4ABC-8C63-A9C9635FADB4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05A8-6FC6-4CAA-A0FE-31F37350EFF3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8981-80EC-441C-A4B5-DFF9DC973151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915B-73BA-43E5-BF66-63FCC87FE7B0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CE26-1D79-4FFE-8E3A-BD8BC8AD11FD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8E31-BC19-4E9F-B235-6534F28E782B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1560-6E34-45AB-8A40-BC727639E45C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75E0-77F8-4A27-A575-DD7084B7220E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6B42-B554-456F-940F-033DF3D33764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1E08-7323-4DB5-A78A-D4E1B209F4D8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4BB-623E-46B7-A9AB-6A5976F14D1A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18E86-BD98-45D8-8E19-E266EFA30155}" type="datetime1">
              <a:rPr lang="en-US" smtClean="0"/>
              <a:pPr/>
              <a:t>28/09/2016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LOC%20Exercise.docx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LOC%20Key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Rio%20Replay_%20Women's%20Freestyle%2058kg%20Bronze%20Medal%20Match%20B(1)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Best%20motivational%20video%202016%20_%20Best%20Inspirational%20Video%20ever%20_%20Keep%20walking(1)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Bajaj%20Avenger-%20Feel%20Like%20God%20'Rat%20Race'%20-%20YouTube%5bvia%20torchbrowser.com%5d.mp4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90500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err="1" smtClean="0"/>
              <a:t>Sarang</a:t>
            </a:r>
            <a:r>
              <a:rPr lang="en-US" sz="3500" dirty="0" smtClean="0"/>
              <a:t> </a:t>
            </a:r>
            <a:r>
              <a:rPr lang="en-US" sz="3500" dirty="0" err="1" smtClean="0"/>
              <a:t>Bhola</a:t>
            </a:r>
            <a:endParaRPr lang="en-US" sz="3500" dirty="0" smtClean="0"/>
          </a:p>
          <a:p>
            <a:r>
              <a:rPr lang="en-US" sz="2600" dirty="0" smtClean="0"/>
              <a:t>Associate Professor,</a:t>
            </a:r>
          </a:p>
          <a:p>
            <a:r>
              <a:rPr lang="en-US" sz="2600" dirty="0" err="1" smtClean="0"/>
              <a:t>Karmaveer</a:t>
            </a:r>
            <a:r>
              <a:rPr lang="en-US" sz="2600" dirty="0" smtClean="0"/>
              <a:t> </a:t>
            </a:r>
            <a:r>
              <a:rPr lang="en-US" sz="2600" dirty="0" err="1" smtClean="0"/>
              <a:t>Bhaurao</a:t>
            </a:r>
            <a:r>
              <a:rPr lang="en-US" sz="2600" dirty="0" smtClean="0"/>
              <a:t> </a:t>
            </a:r>
            <a:r>
              <a:rPr lang="en-US" sz="2600" dirty="0" err="1" smtClean="0"/>
              <a:t>Patil</a:t>
            </a:r>
            <a:r>
              <a:rPr lang="en-US" sz="2600" dirty="0" smtClean="0"/>
              <a:t> Institute of Management Studies and Research,</a:t>
            </a:r>
          </a:p>
          <a:p>
            <a:r>
              <a:rPr lang="en-US" sz="2600" dirty="0" err="1" smtClean="0"/>
              <a:t>Satara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68362"/>
            <a:ext cx="7086600" cy="80803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Thumb Rules – to remain motivated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543800" cy="3352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Never expect too much too soon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Set realistic goals - Know what you want in life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Fulfill your promises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Do not imitate anyone but learn from everyone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Keep stress at a bay 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Always have a plan B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Accept responsibility for the things you do and think 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6172200" cy="80803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Performance - success</a:t>
            </a:r>
            <a:endParaRPr lang="en-US" sz="3200" dirty="0"/>
          </a:p>
        </p:txBody>
      </p:sp>
      <p:pic>
        <p:nvPicPr>
          <p:cNvPr id="5" name="Content Placeholder 4" descr="motivation-35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1" y="1234282"/>
            <a:ext cx="6781799" cy="508634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96043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Goal Congruence </a:t>
            </a:r>
            <a:endParaRPr lang="en-US" sz="3200" dirty="0"/>
          </a:p>
        </p:txBody>
      </p:sp>
      <p:pic>
        <p:nvPicPr>
          <p:cNvPr id="5" name="Content Placeholder 4" descr="Goal Congruanc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61539"/>
            <a:ext cx="6019800" cy="438206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27038"/>
            <a:ext cx="48768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Exercise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LOC and Motivation </a:t>
            </a:r>
            <a:endParaRPr lang="en-US" sz="3200" dirty="0"/>
          </a:p>
        </p:txBody>
      </p:sp>
      <p:pic>
        <p:nvPicPr>
          <p:cNvPr id="5" name="Content Placeholder 4" descr="LocusofContro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00200"/>
            <a:ext cx="5840211" cy="250110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4800600"/>
            <a:ext cx="4953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3" action="ppaction://hlinkfile"/>
              </a:rPr>
              <a:t>Any Locus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3" action="ppaction://hlinkfile"/>
              </a:rPr>
              <a:t> of Control Test available on Web Engine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hlinkClick r:id="rId3" action="ppaction://hlinkfil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j-lt"/>
                <a:ea typeface="+mj-ea"/>
                <a:cs typeface="+mj-cs"/>
                <a:hlinkClick r:id="rId4" action="ppaction://hlinkfile"/>
              </a:rPr>
              <a:t>LOC </a:t>
            </a:r>
            <a:r>
              <a:rPr lang="en-US" dirty="0" smtClean="0">
                <a:latin typeface="+mj-lt"/>
                <a:ea typeface="+mj-ea"/>
                <a:cs typeface="+mj-cs"/>
                <a:hlinkClick r:id="rId4" action="ppaction://hlinkfile"/>
              </a:rPr>
              <a:t>Key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52800"/>
            <a:ext cx="6745287" cy="10541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Discussion </a:t>
            </a:r>
            <a:endParaRPr lang="en-US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447800"/>
            <a:ext cx="7772400" cy="1066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Think 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BIG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this topic ?</a:t>
            </a:r>
          </a:p>
          <a:p>
            <a:r>
              <a:rPr lang="en-US" dirty="0" smtClean="0"/>
              <a:t>WHAT  it is  about ?</a:t>
            </a:r>
          </a:p>
          <a:p>
            <a:r>
              <a:rPr lang="en-US" dirty="0" smtClean="0"/>
              <a:t>HOW to get over there ?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68362"/>
            <a:ext cx="6248400" cy="80803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Takeaways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6858000" cy="3429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Real Heroes – Motivational Source</a:t>
            </a:r>
          </a:p>
          <a:p>
            <a:r>
              <a:rPr lang="en-US" sz="2400" dirty="0" smtClean="0"/>
              <a:t>Basics of Motivation</a:t>
            </a:r>
          </a:p>
          <a:p>
            <a:r>
              <a:rPr lang="en-US" sz="2400" dirty="0" smtClean="0"/>
              <a:t>Self Evaluation of Goals</a:t>
            </a:r>
          </a:p>
          <a:p>
            <a:r>
              <a:rPr lang="en-US" sz="2400" dirty="0" smtClean="0"/>
              <a:t>Getting Over Frustration</a:t>
            </a:r>
          </a:p>
          <a:p>
            <a:r>
              <a:rPr lang="en-US" sz="2400" dirty="0" smtClean="0"/>
              <a:t>Thumb Rules – to remain motivated</a:t>
            </a:r>
          </a:p>
          <a:p>
            <a:r>
              <a:rPr lang="en-US" sz="2400" dirty="0" smtClean="0"/>
              <a:t>Your Own LOC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900" dirty="0" smtClean="0"/>
              <a:t>Video of </a:t>
            </a:r>
            <a:r>
              <a:rPr lang="en-US" sz="1900" dirty="0" err="1" smtClean="0"/>
              <a:t>Sakshi</a:t>
            </a:r>
            <a:r>
              <a:rPr lang="en-US" sz="1900" dirty="0" smtClean="0"/>
              <a:t> </a:t>
            </a:r>
            <a:r>
              <a:rPr lang="en-US" sz="1900" dirty="0" err="1" smtClean="0"/>
              <a:t>Malik</a:t>
            </a:r>
            <a:r>
              <a:rPr lang="en-US" sz="1900" dirty="0" smtClean="0"/>
              <a:t> </a:t>
            </a:r>
            <a:r>
              <a:rPr lang="en-US" sz="1900" dirty="0" smtClean="0"/>
              <a:t> Rio Olympic match for Bonze medal </a:t>
            </a:r>
            <a:r>
              <a:rPr lang="en-US" sz="1900" dirty="0" smtClean="0">
                <a:hlinkClick r:id="rId2" action="ppaction://hlinkfile"/>
              </a:rPr>
              <a:t>…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1"/>
            <a:ext cx="7239000" cy="2590799"/>
          </a:xfrm>
        </p:spPr>
        <p:txBody>
          <a:bodyPr/>
          <a:lstStyle/>
          <a:p>
            <a:r>
              <a:rPr lang="en-US" sz="2400" dirty="0" err="1" smtClean="0"/>
              <a:t>Sakshi</a:t>
            </a:r>
            <a:r>
              <a:rPr lang="en-US" sz="2400" dirty="0" smtClean="0"/>
              <a:t> </a:t>
            </a:r>
            <a:r>
              <a:rPr lang="en-US" sz="2400" dirty="0" err="1" smtClean="0"/>
              <a:t>Malik</a:t>
            </a:r>
            <a:r>
              <a:rPr lang="en-US" sz="2400" dirty="0" smtClean="0"/>
              <a:t>, PV </a:t>
            </a:r>
            <a:r>
              <a:rPr lang="en-US" sz="2400" dirty="0" err="1" smtClean="0"/>
              <a:t>Sindhu</a:t>
            </a:r>
            <a:endParaRPr lang="en-US" sz="2400" dirty="0" smtClean="0"/>
          </a:p>
          <a:p>
            <a:r>
              <a:rPr lang="en-US" sz="2400" dirty="0" err="1" smtClean="0"/>
              <a:t>Jiva</a:t>
            </a:r>
            <a:r>
              <a:rPr lang="en-US" sz="2400" dirty="0" smtClean="0"/>
              <a:t> </a:t>
            </a:r>
            <a:r>
              <a:rPr lang="en-US" sz="2400" dirty="0" err="1" smtClean="0"/>
              <a:t>Mahal</a:t>
            </a:r>
            <a:r>
              <a:rPr lang="en-US" sz="2400" dirty="0" smtClean="0"/>
              <a:t>, Shiva </a:t>
            </a:r>
            <a:r>
              <a:rPr lang="en-US" sz="2400" dirty="0" err="1" smtClean="0"/>
              <a:t>Kashid</a:t>
            </a:r>
            <a:r>
              <a:rPr lang="en-US" sz="2400" dirty="0" smtClean="0"/>
              <a:t> for </a:t>
            </a:r>
            <a:r>
              <a:rPr lang="en-US" sz="2400" dirty="0" err="1" smtClean="0"/>
              <a:t>Chh</a:t>
            </a:r>
            <a:r>
              <a:rPr lang="en-US" sz="2400" dirty="0" smtClean="0"/>
              <a:t>. </a:t>
            </a:r>
            <a:r>
              <a:rPr lang="en-US" sz="2400" dirty="0" err="1" smtClean="0"/>
              <a:t>Shivaji</a:t>
            </a:r>
            <a:r>
              <a:rPr lang="en-US" sz="2400" dirty="0" smtClean="0"/>
              <a:t> Maharaja</a:t>
            </a:r>
          </a:p>
          <a:p>
            <a:r>
              <a:rPr lang="en-US" sz="2400" dirty="0" err="1" smtClean="0"/>
              <a:t>Laxmibai</a:t>
            </a:r>
            <a:r>
              <a:rPr lang="en-US" sz="2400" dirty="0" smtClean="0"/>
              <a:t> </a:t>
            </a:r>
            <a:r>
              <a:rPr lang="en-US" sz="2400" dirty="0" err="1" smtClean="0"/>
              <a:t>Patil</a:t>
            </a:r>
            <a:r>
              <a:rPr lang="en-US" sz="2400" dirty="0" smtClean="0"/>
              <a:t> – </a:t>
            </a:r>
            <a:r>
              <a:rPr lang="en-US" sz="2400" dirty="0" err="1" smtClean="0"/>
              <a:t>Rayat</a:t>
            </a:r>
            <a:r>
              <a:rPr lang="en-US" sz="2400" dirty="0" smtClean="0"/>
              <a:t> </a:t>
            </a:r>
            <a:r>
              <a:rPr lang="en-US" sz="2400" dirty="0" err="1" smtClean="0"/>
              <a:t>Shikshan</a:t>
            </a:r>
            <a:r>
              <a:rPr lang="en-US" sz="2400" dirty="0" smtClean="0"/>
              <a:t> </a:t>
            </a:r>
            <a:r>
              <a:rPr lang="en-US" sz="2400" dirty="0" err="1" smtClean="0"/>
              <a:t>Sanstha</a:t>
            </a:r>
            <a:endParaRPr lang="en-US" sz="2400" dirty="0" smtClean="0"/>
          </a:p>
          <a:p>
            <a:r>
              <a:rPr lang="en-US" sz="2400" dirty="0" smtClean="0"/>
              <a:t>Indian Soldiers </a:t>
            </a:r>
          </a:p>
          <a:p>
            <a:r>
              <a:rPr lang="en-US" sz="2400" dirty="0" err="1" smtClean="0"/>
              <a:t>Nagare</a:t>
            </a:r>
            <a:r>
              <a:rPr lang="en-US" sz="2400" dirty="0" smtClean="0"/>
              <a:t> </a:t>
            </a:r>
            <a:r>
              <a:rPr lang="en-US" sz="2400" dirty="0" err="1" smtClean="0"/>
              <a:t>Patil</a:t>
            </a:r>
            <a:r>
              <a:rPr lang="en-US" sz="2400" dirty="0" smtClean="0"/>
              <a:t> – </a:t>
            </a:r>
            <a:r>
              <a:rPr lang="en-US" sz="2400" dirty="0" err="1" smtClean="0"/>
              <a:t>Taj</a:t>
            </a:r>
            <a:r>
              <a:rPr lang="en-US" sz="2400" dirty="0" smtClean="0"/>
              <a:t> Attack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68362"/>
            <a:ext cx="7010400" cy="96043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Real Heroes: Most Motivated People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6248400" cy="88423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Motivation</a:t>
            </a:r>
            <a:endParaRPr lang="en-US" sz="32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229600" cy="3200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Motivation is a personal trait – incorrect.</a:t>
            </a:r>
          </a:p>
          <a:p>
            <a:pPr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Motivation is the processes that account for an individual’s </a:t>
            </a:r>
            <a:r>
              <a:rPr lang="en-US" sz="2400" dirty="0" smtClean="0">
                <a:solidFill>
                  <a:srgbClr val="00B050"/>
                </a:solidFill>
              </a:rPr>
              <a:t>intensity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B050"/>
                </a:solidFill>
              </a:rPr>
              <a:t>direction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B050"/>
                </a:solidFill>
              </a:rPr>
              <a:t>persistence</a:t>
            </a:r>
            <a:r>
              <a:rPr lang="en-US" sz="2400" dirty="0" smtClean="0"/>
              <a:t> of efforts toward attaining a goal. 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1800" dirty="0" smtClean="0"/>
              <a:t>Best Motivational Video </a:t>
            </a:r>
            <a:r>
              <a:rPr lang="en-US" sz="1800" dirty="0" smtClean="0">
                <a:hlinkClick r:id="rId3" action="ppaction://hlinkfile"/>
              </a:rPr>
              <a:t>–</a:t>
            </a:r>
            <a:r>
              <a:rPr lang="en-US" sz="1800" dirty="0" smtClean="0"/>
              <a:t> Keep walking </a:t>
            </a:r>
            <a:r>
              <a:rPr lang="en-US" sz="1800" dirty="0" smtClean="0">
                <a:hlinkClick r:id="rId3" action="ppaction://hlinkfile"/>
              </a:rPr>
              <a:t>–</a:t>
            </a:r>
            <a:r>
              <a:rPr lang="en-US" sz="1800" dirty="0" smtClean="0"/>
              <a:t> by SmartKeeda.com</a:t>
            </a:r>
            <a:r>
              <a:rPr lang="en-US" sz="1800" dirty="0" smtClean="0">
                <a:hlinkClick r:id="rId3" action="ppaction://hlinkfile"/>
              </a:rPr>
              <a:t>….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086600" cy="96043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Theories of Motivation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93837"/>
            <a:ext cx="6400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dirty="0" smtClean="0"/>
              <a:t>Early theories of motivation</a:t>
            </a:r>
          </a:p>
          <a:p>
            <a:r>
              <a:rPr lang="en-US" dirty="0" smtClean="0"/>
              <a:t>Hierarchy of needs theory</a:t>
            </a:r>
          </a:p>
          <a:p>
            <a:r>
              <a:rPr lang="en-US" dirty="0" smtClean="0"/>
              <a:t>Theory X and theory Y</a:t>
            </a:r>
          </a:p>
          <a:p>
            <a:r>
              <a:rPr lang="en-US" dirty="0" smtClean="0"/>
              <a:t>Two factor theory</a:t>
            </a:r>
          </a:p>
          <a:p>
            <a:pPr>
              <a:buNone/>
            </a:pPr>
            <a:r>
              <a:rPr lang="en-US" sz="4000" dirty="0" smtClean="0"/>
              <a:t>Contemporary theories of motivation</a:t>
            </a:r>
          </a:p>
          <a:p>
            <a:r>
              <a:rPr lang="en-US" dirty="0" smtClean="0"/>
              <a:t>ERG theory</a:t>
            </a:r>
          </a:p>
          <a:p>
            <a:r>
              <a:rPr lang="en-US" dirty="0" smtClean="0"/>
              <a:t>McClelland’s theory of needs</a:t>
            </a:r>
          </a:p>
          <a:p>
            <a:r>
              <a:rPr lang="en-US" dirty="0" smtClean="0"/>
              <a:t>Cognitive evaluation theory</a:t>
            </a:r>
          </a:p>
          <a:p>
            <a:r>
              <a:rPr lang="en-US" dirty="0" smtClean="0"/>
              <a:t>Goal setting theory</a:t>
            </a:r>
          </a:p>
          <a:p>
            <a:r>
              <a:rPr lang="en-US" dirty="0" smtClean="0"/>
              <a:t>Reinforcement theory </a:t>
            </a:r>
          </a:p>
          <a:p>
            <a:r>
              <a:rPr lang="en-US" dirty="0" smtClean="0"/>
              <a:t>Equity theory</a:t>
            </a:r>
          </a:p>
          <a:p>
            <a:r>
              <a:rPr lang="en-US" dirty="0" smtClean="0"/>
              <a:t>Expectancy theory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Kinds of Motivation</a:t>
            </a:r>
            <a:endParaRPr lang="en-US" sz="3200" dirty="0"/>
          </a:p>
        </p:txBody>
      </p:sp>
      <p:pic>
        <p:nvPicPr>
          <p:cNvPr id="4" name="Content Placeholder 3" descr="140120-the-right-motiv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143000"/>
            <a:ext cx="2819400" cy="211455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Content Placeholder 3" descr="Motiv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752600"/>
            <a:ext cx="3603717" cy="4038600"/>
          </a:xfrm>
          <a:prstGeom prst="rect">
            <a:avLst/>
          </a:prstGeom>
        </p:spPr>
      </p:pic>
      <p:pic>
        <p:nvPicPr>
          <p:cNvPr id="7" name="Picture 6" descr="Total reward syste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1" y="3357563"/>
            <a:ext cx="4357895" cy="3271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581400" cy="9779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Goals of Life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81400" cy="46910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SUCCESS = </a:t>
            </a:r>
          </a:p>
          <a:p>
            <a:r>
              <a:rPr lang="en-US" sz="2400" dirty="0" smtClean="0"/>
              <a:t>DREAMS +EFFORTS + TIME</a:t>
            </a:r>
          </a:p>
          <a:p>
            <a:endParaRPr lang="en-US" dirty="0" smtClean="0"/>
          </a:p>
          <a:p>
            <a:r>
              <a:rPr lang="en-US" sz="2000" dirty="0" smtClean="0"/>
              <a:t>Ladders of objects in Life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Your positioning in the life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Your positioning into society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HAPPINESS </a:t>
            </a:r>
          </a:p>
          <a:p>
            <a:r>
              <a:rPr lang="en-US" sz="1600" dirty="0" smtClean="0">
                <a:hlinkClick r:id="rId2" action="ppaction://hlinkfile"/>
              </a:rPr>
              <a:t>Advertisement of Bajaj Avenger – rat and cat race…..</a:t>
            </a:r>
            <a:endParaRPr lang="en-US" sz="1600" dirty="0"/>
          </a:p>
        </p:txBody>
      </p:sp>
      <p:pic>
        <p:nvPicPr>
          <p:cNvPr id="5" name="Content Placeholder 4" descr="self-improvement-tip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14800" y="1905001"/>
            <a:ext cx="4572000" cy="32004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24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Frustration – Getting over 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7337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Four wheel </a:t>
            </a:r>
            <a:r>
              <a:rPr lang="en-US" sz="2400" dirty="0" smtClean="0"/>
              <a:t>   </a:t>
            </a:r>
            <a:r>
              <a:rPr lang="en-US" sz="1800" dirty="0" smtClean="0"/>
              <a:t>You tube video on square wheel car drive </a:t>
            </a:r>
            <a:endParaRPr lang="en-US" sz="1800" dirty="0" smtClean="0"/>
          </a:p>
          <a:p>
            <a:r>
              <a:rPr lang="en-US" sz="2400" dirty="0" smtClean="0"/>
              <a:t>Remedies for frustration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Hobbies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Listen to music/videos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Listen to thought leaders/videos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Meditation , take a walk, go to nature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Spend time with friends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Meet your ideals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Go through successful memories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Square Whe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505200"/>
            <a:ext cx="3924586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336</TotalTime>
  <Words>318</Words>
  <Application>Microsoft Office PowerPoint</Application>
  <PresentationFormat>On-screen Show (4:3)</PresentationFormat>
  <Paragraphs>102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Motivation</vt:lpstr>
      <vt:lpstr>Slide 2</vt:lpstr>
      <vt:lpstr>Takeaways </vt:lpstr>
      <vt:lpstr>Real Heroes: Most Motivated People </vt:lpstr>
      <vt:lpstr>Motivation</vt:lpstr>
      <vt:lpstr>Theories of Motivation</vt:lpstr>
      <vt:lpstr>Kinds of Motivation</vt:lpstr>
      <vt:lpstr>Goals of Life</vt:lpstr>
      <vt:lpstr>Frustration – Getting over it</vt:lpstr>
      <vt:lpstr>Thumb Rules – to remain motivated </vt:lpstr>
      <vt:lpstr>Performance - success</vt:lpstr>
      <vt:lpstr>Goal Congruence </vt:lpstr>
      <vt:lpstr>Exercise LOC and Motivation 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shree</dc:creator>
  <cp:lastModifiedBy>shree</cp:lastModifiedBy>
  <cp:revision>95</cp:revision>
  <dcterms:created xsi:type="dcterms:W3CDTF">2006-08-16T00:00:00Z</dcterms:created>
  <dcterms:modified xsi:type="dcterms:W3CDTF">2016-09-28T01:25:20Z</dcterms:modified>
</cp:coreProperties>
</file>